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50E40-9D15-4079-886B-16444C2F7714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1A9F3EF-678C-431F-A3C1-705267D339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Acquired financial news headline data from three sources</a:t>
          </a:r>
          <a:endParaRPr lang="en-US"/>
        </a:p>
      </dgm:t>
    </dgm:pt>
    <dgm:pt modelId="{4ACD01E9-AB38-4394-8D2D-F4C93693C4F0}" type="parTrans" cxnId="{768BC7BA-6860-4F03-8813-964DF318ABA0}">
      <dgm:prSet/>
      <dgm:spPr/>
      <dgm:t>
        <a:bodyPr/>
        <a:lstStyle/>
        <a:p>
          <a:endParaRPr lang="en-US"/>
        </a:p>
      </dgm:t>
    </dgm:pt>
    <dgm:pt modelId="{7E31CEC6-C378-4ED1-BA82-E95AB9428BA2}" type="sibTrans" cxnId="{768BC7BA-6860-4F03-8813-964DF318ABA0}">
      <dgm:prSet/>
      <dgm:spPr/>
      <dgm:t>
        <a:bodyPr/>
        <a:lstStyle/>
        <a:p>
          <a:endParaRPr lang="en-US"/>
        </a:p>
      </dgm:t>
    </dgm:pt>
    <dgm:pt modelId="{B9DE7B88-BD8A-4B19-B999-E86582E400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CNBC</a:t>
          </a:r>
          <a:endParaRPr lang="en-US"/>
        </a:p>
      </dgm:t>
    </dgm:pt>
    <dgm:pt modelId="{ED7C004C-C65E-424B-BE1B-FEE1AD24543A}" type="parTrans" cxnId="{B37AC35C-9857-4E54-9CCB-88EBBE0CDD7A}">
      <dgm:prSet/>
      <dgm:spPr/>
      <dgm:t>
        <a:bodyPr/>
        <a:lstStyle/>
        <a:p>
          <a:endParaRPr lang="en-US"/>
        </a:p>
      </dgm:t>
    </dgm:pt>
    <dgm:pt modelId="{B46AF16A-18D5-402F-B752-4CEF4D3B93BC}" type="sibTrans" cxnId="{B37AC35C-9857-4E54-9CCB-88EBBE0CDD7A}">
      <dgm:prSet/>
      <dgm:spPr/>
      <dgm:t>
        <a:bodyPr/>
        <a:lstStyle/>
        <a:p>
          <a:endParaRPr lang="en-US"/>
        </a:p>
      </dgm:t>
    </dgm:pt>
    <dgm:pt modelId="{F785E419-7483-4C84-9F76-3CE5B8AAAA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Guardian</a:t>
          </a:r>
          <a:endParaRPr lang="en-US"/>
        </a:p>
      </dgm:t>
    </dgm:pt>
    <dgm:pt modelId="{FC5054BA-D8EC-45D1-9FB1-C3E24382523A}" type="parTrans" cxnId="{6F3C37A0-9E04-4999-B9F2-40CB03603EC9}">
      <dgm:prSet/>
      <dgm:spPr/>
      <dgm:t>
        <a:bodyPr/>
        <a:lstStyle/>
        <a:p>
          <a:endParaRPr lang="en-US"/>
        </a:p>
      </dgm:t>
    </dgm:pt>
    <dgm:pt modelId="{F7937A71-E5EF-495D-8FC1-4059EEEC74E4}" type="sibTrans" cxnId="{6F3C37A0-9E04-4999-B9F2-40CB03603EC9}">
      <dgm:prSet/>
      <dgm:spPr/>
      <dgm:t>
        <a:bodyPr/>
        <a:lstStyle/>
        <a:p>
          <a:endParaRPr lang="en-US"/>
        </a:p>
      </dgm:t>
    </dgm:pt>
    <dgm:pt modelId="{969AD15A-3D8D-439D-8C02-908FE05766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Reuters</a:t>
          </a:r>
          <a:endParaRPr lang="en-US"/>
        </a:p>
      </dgm:t>
    </dgm:pt>
    <dgm:pt modelId="{8D0DB499-EA5D-437A-8A32-C900A3F1296D}" type="parTrans" cxnId="{B692643F-2B59-4D53-8B14-0D0073429D0D}">
      <dgm:prSet/>
      <dgm:spPr/>
      <dgm:t>
        <a:bodyPr/>
        <a:lstStyle/>
        <a:p>
          <a:endParaRPr lang="en-US"/>
        </a:p>
      </dgm:t>
    </dgm:pt>
    <dgm:pt modelId="{590D64AB-C180-4585-A670-41226A5ED3A9}" type="sibTrans" cxnId="{B692643F-2B59-4D53-8B14-0D0073429D0D}">
      <dgm:prSet/>
      <dgm:spPr/>
      <dgm:t>
        <a:bodyPr/>
        <a:lstStyle/>
        <a:p>
          <a:endParaRPr lang="en-US"/>
        </a:p>
      </dgm:t>
    </dgm:pt>
    <dgm:pt modelId="{43FE31D5-0FDA-4E84-9E4A-1BDFE5CECC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Loaded financial news headline data into Pandas DataFrames for sentiment analysis</a:t>
          </a:r>
          <a:endParaRPr lang="en-US"/>
        </a:p>
      </dgm:t>
    </dgm:pt>
    <dgm:pt modelId="{38C8CC85-665D-4446-B9E7-A6052A184029}" type="parTrans" cxnId="{C4F0FE7A-5784-47FB-9D41-B11939A0F068}">
      <dgm:prSet/>
      <dgm:spPr/>
      <dgm:t>
        <a:bodyPr/>
        <a:lstStyle/>
        <a:p>
          <a:endParaRPr lang="en-US"/>
        </a:p>
      </dgm:t>
    </dgm:pt>
    <dgm:pt modelId="{CA398301-2446-4FDD-9D95-C72FA5E0DFFB}" type="sibTrans" cxnId="{C4F0FE7A-5784-47FB-9D41-B11939A0F068}">
      <dgm:prSet/>
      <dgm:spPr/>
      <dgm:t>
        <a:bodyPr/>
        <a:lstStyle/>
        <a:p>
          <a:endParaRPr lang="en-US"/>
        </a:p>
      </dgm:t>
    </dgm:pt>
    <dgm:pt modelId="{758D2D0C-5180-463A-A303-961369CBD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Acquired financial data from Dow Jones Industrial Average covering the same time frame as the headlines data</a:t>
          </a:r>
          <a:endParaRPr lang="en-US"/>
        </a:p>
      </dgm:t>
    </dgm:pt>
    <dgm:pt modelId="{4149B453-A94C-4A12-A5E5-2F7FE5427AD3}" type="parTrans" cxnId="{86CB4F48-0431-493B-A057-91F10EB1A170}">
      <dgm:prSet/>
      <dgm:spPr/>
      <dgm:t>
        <a:bodyPr/>
        <a:lstStyle/>
        <a:p>
          <a:endParaRPr lang="en-US"/>
        </a:p>
      </dgm:t>
    </dgm:pt>
    <dgm:pt modelId="{2EB64001-5019-4A1A-9E0F-ACB00005A558}" type="sibTrans" cxnId="{86CB4F48-0431-493B-A057-91F10EB1A170}">
      <dgm:prSet/>
      <dgm:spPr/>
      <dgm:t>
        <a:bodyPr/>
        <a:lstStyle/>
        <a:p>
          <a:endParaRPr lang="en-US"/>
        </a:p>
      </dgm:t>
    </dgm:pt>
    <dgm:pt modelId="{7D18ABFE-387C-498E-A55D-4373AC7EEF30}" type="pres">
      <dgm:prSet presAssocID="{C0F50E40-9D15-4079-886B-16444C2F7714}" presName="Name0" presStyleCnt="0">
        <dgm:presLayoutVars>
          <dgm:dir/>
          <dgm:animLvl val="lvl"/>
          <dgm:resizeHandles val="exact"/>
        </dgm:presLayoutVars>
      </dgm:prSet>
      <dgm:spPr/>
    </dgm:pt>
    <dgm:pt modelId="{3DCBD9C4-90A3-43DB-B296-D95ACBC17982}" type="pres">
      <dgm:prSet presAssocID="{758D2D0C-5180-463A-A303-961369CBD37D}" presName="boxAndChildren" presStyleCnt="0"/>
      <dgm:spPr/>
    </dgm:pt>
    <dgm:pt modelId="{1944E00C-170A-4425-BDD9-0132228E7F9C}" type="pres">
      <dgm:prSet presAssocID="{758D2D0C-5180-463A-A303-961369CBD37D}" presName="parentTextBox" presStyleLbl="node1" presStyleIdx="0" presStyleCnt="3"/>
      <dgm:spPr/>
    </dgm:pt>
    <dgm:pt modelId="{F1D0E718-FFD6-4F2B-B3F7-26E1C0E1FCDF}" type="pres">
      <dgm:prSet presAssocID="{CA398301-2446-4FDD-9D95-C72FA5E0DFFB}" presName="sp" presStyleCnt="0"/>
      <dgm:spPr/>
    </dgm:pt>
    <dgm:pt modelId="{5C2C25C2-9FDA-4ABB-9C7C-2A226BBDDC83}" type="pres">
      <dgm:prSet presAssocID="{43FE31D5-0FDA-4E84-9E4A-1BDFE5CECC75}" presName="arrowAndChildren" presStyleCnt="0"/>
      <dgm:spPr/>
    </dgm:pt>
    <dgm:pt modelId="{AAF5E951-28D9-45F2-9875-9CB598FD18E0}" type="pres">
      <dgm:prSet presAssocID="{43FE31D5-0FDA-4E84-9E4A-1BDFE5CECC75}" presName="parentTextArrow" presStyleLbl="node1" presStyleIdx="1" presStyleCnt="3"/>
      <dgm:spPr/>
    </dgm:pt>
    <dgm:pt modelId="{A740693B-8D4A-4BD7-9A28-0849A5AE544E}" type="pres">
      <dgm:prSet presAssocID="{7E31CEC6-C378-4ED1-BA82-E95AB9428BA2}" presName="sp" presStyleCnt="0"/>
      <dgm:spPr/>
    </dgm:pt>
    <dgm:pt modelId="{5F05F10B-8C3F-4C64-AE2E-BC05C50CE259}" type="pres">
      <dgm:prSet presAssocID="{41A9F3EF-678C-431F-A3C1-705267D339FB}" presName="arrowAndChildren" presStyleCnt="0"/>
      <dgm:spPr/>
    </dgm:pt>
    <dgm:pt modelId="{9A6D498D-58DC-4F16-8967-7C763C8EAAAE}" type="pres">
      <dgm:prSet presAssocID="{41A9F3EF-678C-431F-A3C1-705267D339FB}" presName="parentTextArrow" presStyleLbl="node1" presStyleIdx="1" presStyleCnt="3"/>
      <dgm:spPr/>
    </dgm:pt>
    <dgm:pt modelId="{D0A13530-6306-4639-B725-5DD44B8193E3}" type="pres">
      <dgm:prSet presAssocID="{41A9F3EF-678C-431F-A3C1-705267D339FB}" presName="arrow" presStyleLbl="node1" presStyleIdx="2" presStyleCnt="3"/>
      <dgm:spPr/>
    </dgm:pt>
    <dgm:pt modelId="{78723308-6063-46E2-94A0-4C42DEE59D13}" type="pres">
      <dgm:prSet presAssocID="{41A9F3EF-678C-431F-A3C1-705267D339FB}" presName="descendantArrow" presStyleCnt="0"/>
      <dgm:spPr/>
    </dgm:pt>
    <dgm:pt modelId="{EE06323F-A6A2-464F-8421-78F1BF58DD0B}" type="pres">
      <dgm:prSet presAssocID="{B9DE7B88-BD8A-4B19-B999-E86582E40012}" presName="childTextArrow" presStyleLbl="fgAccFollowNode1" presStyleIdx="0" presStyleCnt="3">
        <dgm:presLayoutVars>
          <dgm:bulletEnabled val="1"/>
        </dgm:presLayoutVars>
      </dgm:prSet>
      <dgm:spPr/>
    </dgm:pt>
    <dgm:pt modelId="{2FBC67EF-8947-4AE2-8359-A471C5B963D8}" type="pres">
      <dgm:prSet presAssocID="{F785E419-7483-4C84-9F76-3CE5B8AAAA84}" presName="childTextArrow" presStyleLbl="fgAccFollowNode1" presStyleIdx="1" presStyleCnt="3">
        <dgm:presLayoutVars>
          <dgm:bulletEnabled val="1"/>
        </dgm:presLayoutVars>
      </dgm:prSet>
      <dgm:spPr/>
    </dgm:pt>
    <dgm:pt modelId="{22103179-3A22-48AA-812E-6D672982713F}" type="pres">
      <dgm:prSet presAssocID="{969AD15A-3D8D-439D-8C02-908FE05766A0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B692643F-2B59-4D53-8B14-0D0073429D0D}" srcId="{41A9F3EF-678C-431F-A3C1-705267D339FB}" destId="{969AD15A-3D8D-439D-8C02-908FE05766A0}" srcOrd="2" destOrd="0" parTransId="{8D0DB499-EA5D-437A-8A32-C900A3F1296D}" sibTransId="{590D64AB-C180-4585-A670-41226A5ED3A9}"/>
    <dgm:cxn modelId="{1730F53F-F70D-44EE-8B16-8D0FFFC19AA9}" type="presOf" srcId="{758D2D0C-5180-463A-A303-961369CBD37D}" destId="{1944E00C-170A-4425-BDD9-0132228E7F9C}" srcOrd="0" destOrd="0" presId="urn:microsoft.com/office/officeart/2005/8/layout/process4"/>
    <dgm:cxn modelId="{B37AC35C-9857-4E54-9CCB-88EBBE0CDD7A}" srcId="{41A9F3EF-678C-431F-A3C1-705267D339FB}" destId="{B9DE7B88-BD8A-4B19-B999-E86582E40012}" srcOrd="0" destOrd="0" parTransId="{ED7C004C-C65E-424B-BE1B-FEE1AD24543A}" sibTransId="{B46AF16A-18D5-402F-B752-4CEF4D3B93BC}"/>
    <dgm:cxn modelId="{E4FBAF44-EF96-470D-AB78-179E43873F06}" type="presOf" srcId="{43FE31D5-0FDA-4E84-9E4A-1BDFE5CECC75}" destId="{AAF5E951-28D9-45F2-9875-9CB598FD18E0}" srcOrd="0" destOrd="0" presId="urn:microsoft.com/office/officeart/2005/8/layout/process4"/>
    <dgm:cxn modelId="{86CB4F48-0431-493B-A057-91F10EB1A170}" srcId="{C0F50E40-9D15-4079-886B-16444C2F7714}" destId="{758D2D0C-5180-463A-A303-961369CBD37D}" srcOrd="2" destOrd="0" parTransId="{4149B453-A94C-4A12-A5E5-2F7FE5427AD3}" sibTransId="{2EB64001-5019-4A1A-9E0F-ACB00005A558}"/>
    <dgm:cxn modelId="{D73FF353-F035-4084-9EA0-6B8D3F15BF6E}" type="presOf" srcId="{B9DE7B88-BD8A-4B19-B999-E86582E40012}" destId="{EE06323F-A6A2-464F-8421-78F1BF58DD0B}" srcOrd="0" destOrd="0" presId="urn:microsoft.com/office/officeart/2005/8/layout/process4"/>
    <dgm:cxn modelId="{C4F0FE7A-5784-47FB-9D41-B11939A0F068}" srcId="{C0F50E40-9D15-4079-886B-16444C2F7714}" destId="{43FE31D5-0FDA-4E84-9E4A-1BDFE5CECC75}" srcOrd="1" destOrd="0" parTransId="{38C8CC85-665D-4446-B9E7-A6052A184029}" sibTransId="{CA398301-2446-4FDD-9D95-C72FA5E0DFFB}"/>
    <dgm:cxn modelId="{3F18B29B-3129-4942-B5A8-19412CC128F3}" type="presOf" srcId="{969AD15A-3D8D-439D-8C02-908FE05766A0}" destId="{22103179-3A22-48AA-812E-6D672982713F}" srcOrd="0" destOrd="0" presId="urn:microsoft.com/office/officeart/2005/8/layout/process4"/>
    <dgm:cxn modelId="{B70F589D-8159-43E5-8243-6FF95A369D17}" type="presOf" srcId="{41A9F3EF-678C-431F-A3C1-705267D339FB}" destId="{9A6D498D-58DC-4F16-8967-7C763C8EAAAE}" srcOrd="0" destOrd="0" presId="urn:microsoft.com/office/officeart/2005/8/layout/process4"/>
    <dgm:cxn modelId="{6F3C37A0-9E04-4999-B9F2-40CB03603EC9}" srcId="{41A9F3EF-678C-431F-A3C1-705267D339FB}" destId="{F785E419-7483-4C84-9F76-3CE5B8AAAA84}" srcOrd="1" destOrd="0" parTransId="{FC5054BA-D8EC-45D1-9FB1-C3E24382523A}" sibTransId="{F7937A71-E5EF-495D-8FC1-4059EEEC74E4}"/>
    <dgm:cxn modelId="{DCA3D8A4-C022-4171-82F6-B7F5CD9F57F4}" type="presOf" srcId="{F785E419-7483-4C84-9F76-3CE5B8AAAA84}" destId="{2FBC67EF-8947-4AE2-8359-A471C5B963D8}" srcOrd="0" destOrd="0" presId="urn:microsoft.com/office/officeart/2005/8/layout/process4"/>
    <dgm:cxn modelId="{768BC7BA-6860-4F03-8813-964DF318ABA0}" srcId="{C0F50E40-9D15-4079-886B-16444C2F7714}" destId="{41A9F3EF-678C-431F-A3C1-705267D339FB}" srcOrd="0" destOrd="0" parTransId="{4ACD01E9-AB38-4394-8D2D-F4C93693C4F0}" sibTransId="{7E31CEC6-C378-4ED1-BA82-E95AB9428BA2}"/>
    <dgm:cxn modelId="{DD7F70BD-58DA-421F-AAC8-5B972C655176}" type="presOf" srcId="{41A9F3EF-678C-431F-A3C1-705267D339FB}" destId="{D0A13530-6306-4639-B725-5DD44B8193E3}" srcOrd="1" destOrd="0" presId="urn:microsoft.com/office/officeart/2005/8/layout/process4"/>
    <dgm:cxn modelId="{2C8521DA-F97D-463A-BF07-852E2043934E}" type="presOf" srcId="{C0F50E40-9D15-4079-886B-16444C2F7714}" destId="{7D18ABFE-387C-498E-A55D-4373AC7EEF30}" srcOrd="0" destOrd="0" presId="urn:microsoft.com/office/officeart/2005/8/layout/process4"/>
    <dgm:cxn modelId="{63D12B56-E5EA-4E43-B57E-9A7F5C552534}" type="presParOf" srcId="{7D18ABFE-387C-498E-A55D-4373AC7EEF30}" destId="{3DCBD9C4-90A3-43DB-B296-D95ACBC17982}" srcOrd="0" destOrd="0" presId="urn:microsoft.com/office/officeart/2005/8/layout/process4"/>
    <dgm:cxn modelId="{1716F3A0-1451-4E5A-9BB2-F46E2E027ADE}" type="presParOf" srcId="{3DCBD9C4-90A3-43DB-B296-D95ACBC17982}" destId="{1944E00C-170A-4425-BDD9-0132228E7F9C}" srcOrd="0" destOrd="0" presId="urn:microsoft.com/office/officeart/2005/8/layout/process4"/>
    <dgm:cxn modelId="{C180A556-AE63-49F8-B825-3C99B79E46B0}" type="presParOf" srcId="{7D18ABFE-387C-498E-A55D-4373AC7EEF30}" destId="{F1D0E718-FFD6-4F2B-B3F7-26E1C0E1FCDF}" srcOrd="1" destOrd="0" presId="urn:microsoft.com/office/officeart/2005/8/layout/process4"/>
    <dgm:cxn modelId="{CB3D3729-9A2B-4A2B-B14A-38181F97916F}" type="presParOf" srcId="{7D18ABFE-387C-498E-A55D-4373AC7EEF30}" destId="{5C2C25C2-9FDA-4ABB-9C7C-2A226BBDDC83}" srcOrd="2" destOrd="0" presId="urn:microsoft.com/office/officeart/2005/8/layout/process4"/>
    <dgm:cxn modelId="{48E767C6-B2C6-4192-8779-B75284F2E170}" type="presParOf" srcId="{5C2C25C2-9FDA-4ABB-9C7C-2A226BBDDC83}" destId="{AAF5E951-28D9-45F2-9875-9CB598FD18E0}" srcOrd="0" destOrd="0" presId="urn:microsoft.com/office/officeart/2005/8/layout/process4"/>
    <dgm:cxn modelId="{3484D2B0-42E4-48BB-A390-BE0B4A9CDFE8}" type="presParOf" srcId="{7D18ABFE-387C-498E-A55D-4373AC7EEF30}" destId="{A740693B-8D4A-4BD7-9A28-0849A5AE544E}" srcOrd="3" destOrd="0" presId="urn:microsoft.com/office/officeart/2005/8/layout/process4"/>
    <dgm:cxn modelId="{02E3E1ED-69B5-4F56-81AF-94BF1867D6CB}" type="presParOf" srcId="{7D18ABFE-387C-498E-A55D-4373AC7EEF30}" destId="{5F05F10B-8C3F-4C64-AE2E-BC05C50CE259}" srcOrd="4" destOrd="0" presId="urn:microsoft.com/office/officeart/2005/8/layout/process4"/>
    <dgm:cxn modelId="{C21CBF20-3369-48BB-A317-D049F379238F}" type="presParOf" srcId="{5F05F10B-8C3F-4C64-AE2E-BC05C50CE259}" destId="{9A6D498D-58DC-4F16-8967-7C763C8EAAAE}" srcOrd="0" destOrd="0" presId="urn:microsoft.com/office/officeart/2005/8/layout/process4"/>
    <dgm:cxn modelId="{01A387F6-BBA4-4DDF-B865-6BBC6D6FFD59}" type="presParOf" srcId="{5F05F10B-8C3F-4C64-AE2E-BC05C50CE259}" destId="{D0A13530-6306-4639-B725-5DD44B8193E3}" srcOrd="1" destOrd="0" presId="urn:microsoft.com/office/officeart/2005/8/layout/process4"/>
    <dgm:cxn modelId="{5202E8EC-46AC-4071-9B9C-D305750A9831}" type="presParOf" srcId="{5F05F10B-8C3F-4C64-AE2E-BC05C50CE259}" destId="{78723308-6063-46E2-94A0-4C42DEE59D13}" srcOrd="2" destOrd="0" presId="urn:microsoft.com/office/officeart/2005/8/layout/process4"/>
    <dgm:cxn modelId="{24B22523-8CFF-4706-B186-5D0D70FF4C4E}" type="presParOf" srcId="{78723308-6063-46E2-94A0-4C42DEE59D13}" destId="{EE06323F-A6A2-464F-8421-78F1BF58DD0B}" srcOrd="0" destOrd="0" presId="urn:microsoft.com/office/officeart/2005/8/layout/process4"/>
    <dgm:cxn modelId="{FC3B83D6-40D4-4F6E-8D50-8087F4A7C775}" type="presParOf" srcId="{78723308-6063-46E2-94A0-4C42DEE59D13}" destId="{2FBC67EF-8947-4AE2-8359-A471C5B963D8}" srcOrd="1" destOrd="0" presId="urn:microsoft.com/office/officeart/2005/8/layout/process4"/>
    <dgm:cxn modelId="{FD0DB694-F99E-404E-BC23-474F7E2A7467}" type="presParOf" srcId="{78723308-6063-46E2-94A0-4C42DEE59D13}" destId="{22103179-3A22-48AA-812E-6D672982713F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B30D1A-A231-49EA-96CF-358BF26701E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A32010A-58A8-4E09-9DDC-CBA3849B208F}">
      <dgm:prSet/>
      <dgm:spPr/>
      <dgm:t>
        <a:bodyPr/>
        <a:lstStyle/>
        <a:p>
          <a:r>
            <a:rPr lang="en-US" baseline="0"/>
            <a:t>We tested the correlations between the headline data and the DJIA data, first using the default Pearson correlation and then later using Spearman-Rank, which produced better results.</a:t>
          </a:r>
          <a:endParaRPr lang="en-US"/>
        </a:p>
      </dgm:t>
    </dgm:pt>
    <dgm:pt modelId="{277DFADA-DA27-4932-8BB8-46FDBB7BF90B}" type="parTrans" cxnId="{100F5720-0168-42D7-9404-37557687430A}">
      <dgm:prSet/>
      <dgm:spPr/>
      <dgm:t>
        <a:bodyPr/>
        <a:lstStyle/>
        <a:p>
          <a:endParaRPr lang="en-US"/>
        </a:p>
      </dgm:t>
    </dgm:pt>
    <dgm:pt modelId="{7357602F-17ED-4D45-BF2D-6C7739F28426}" type="sibTrans" cxnId="{100F5720-0168-42D7-9404-37557687430A}">
      <dgm:prSet/>
      <dgm:spPr/>
      <dgm:t>
        <a:bodyPr/>
        <a:lstStyle/>
        <a:p>
          <a:endParaRPr lang="en-US"/>
        </a:p>
      </dgm:t>
    </dgm:pt>
    <dgm:pt modelId="{FC6C4435-5420-49AD-868B-29901DE9ECFF}">
      <dgm:prSet/>
      <dgm:spPr/>
      <dgm:t>
        <a:bodyPr/>
        <a:lstStyle/>
        <a:p>
          <a:r>
            <a:rPr lang="en-US" baseline="0"/>
            <a:t>The basic correlation pipeline was split, shift, EMA, and correlation.</a:t>
          </a:r>
          <a:endParaRPr lang="en-US"/>
        </a:p>
      </dgm:t>
    </dgm:pt>
    <dgm:pt modelId="{F4BB90A5-ADD4-46F7-9211-C70831CCE4D3}" type="parTrans" cxnId="{C1FEF0C9-D110-4904-9F0D-805032209535}">
      <dgm:prSet/>
      <dgm:spPr/>
      <dgm:t>
        <a:bodyPr/>
        <a:lstStyle/>
        <a:p>
          <a:endParaRPr lang="en-US"/>
        </a:p>
      </dgm:t>
    </dgm:pt>
    <dgm:pt modelId="{38643D3A-6A62-4A0C-B404-56103D151876}" type="sibTrans" cxnId="{C1FEF0C9-D110-4904-9F0D-805032209535}">
      <dgm:prSet/>
      <dgm:spPr/>
      <dgm:t>
        <a:bodyPr/>
        <a:lstStyle/>
        <a:p>
          <a:endParaRPr lang="en-US"/>
        </a:p>
      </dgm:t>
    </dgm:pt>
    <dgm:pt modelId="{874D83B7-FE76-4CD0-BF2E-510AF485FED2}">
      <dgm:prSet/>
      <dgm:spPr/>
      <dgm:t>
        <a:bodyPr/>
        <a:lstStyle/>
        <a:p>
          <a:r>
            <a:rPr lang="en-US" baseline="0"/>
            <a:t>We tested multiple values for the split, shift, and EMA with varying results.</a:t>
          </a:r>
          <a:endParaRPr lang="en-US"/>
        </a:p>
      </dgm:t>
    </dgm:pt>
    <dgm:pt modelId="{4B39725D-DC17-495A-88D9-D71B4FE6C133}" type="parTrans" cxnId="{74EA6AD1-FA10-420A-9A91-D3C6A9CA1281}">
      <dgm:prSet/>
      <dgm:spPr/>
      <dgm:t>
        <a:bodyPr/>
        <a:lstStyle/>
        <a:p>
          <a:endParaRPr lang="en-US"/>
        </a:p>
      </dgm:t>
    </dgm:pt>
    <dgm:pt modelId="{DF8A841A-61C4-4C37-A4AE-21908B031C59}" type="sibTrans" cxnId="{74EA6AD1-FA10-420A-9A91-D3C6A9CA1281}">
      <dgm:prSet/>
      <dgm:spPr/>
      <dgm:t>
        <a:bodyPr/>
        <a:lstStyle/>
        <a:p>
          <a:endParaRPr lang="en-US"/>
        </a:p>
      </dgm:t>
    </dgm:pt>
    <dgm:pt modelId="{378F81B9-B057-44EA-A6FD-B02742EF647C}">
      <dgm:prSet/>
      <dgm:spPr/>
      <dgm:t>
        <a:bodyPr/>
        <a:lstStyle/>
        <a:p>
          <a:r>
            <a:rPr lang="en-US" baseline="0"/>
            <a:t>We decided to create an automated system to find the optimal split, as well as the optimal shift, and EMA span for each of the split chunks.</a:t>
          </a:r>
          <a:endParaRPr lang="en-US"/>
        </a:p>
      </dgm:t>
    </dgm:pt>
    <dgm:pt modelId="{41B0872D-0DEF-41B9-A8CD-7C760098FA3F}" type="parTrans" cxnId="{88F9DC8B-20D3-4763-932D-199746CB5EE8}">
      <dgm:prSet/>
      <dgm:spPr/>
      <dgm:t>
        <a:bodyPr/>
        <a:lstStyle/>
        <a:p>
          <a:endParaRPr lang="en-US"/>
        </a:p>
      </dgm:t>
    </dgm:pt>
    <dgm:pt modelId="{DF69CBAA-9542-4C69-ADD8-CB12F64CB691}" type="sibTrans" cxnId="{88F9DC8B-20D3-4763-932D-199746CB5EE8}">
      <dgm:prSet/>
      <dgm:spPr/>
      <dgm:t>
        <a:bodyPr/>
        <a:lstStyle/>
        <a:p>
          <a:endParaRPr lang="en-US"/>
        </a:p>
      </dgm:t>
    </dgm:pt>
    <dgm:pt modelId="{7D02899F-68C2-4C16-A7A9-3249D65D3C7E}" type="pres">
      <dgm:prSet presAssocID="{28B30D1A-A231-49EA-96CF-358BF26701EB}" presName="root" presStyleCnt="0">
        <dgm:presLayoutVars>
          <dgm:dir/>
          <dgm:resizeHandles val="exact"/>
        </dgm:presLayoutVars>
      </dgm:prSet>
      <dgm:spPr/>
    </dgm:pt>
    <dgm:pt modelId="{964DF46E-5EF0-4A3D-917F-DEE340C70161}" type="pres">
      <dgm:prSet presAssocID="{9A32010A-58A8-4E09-9DDC-CBA3849B208F}" presName="compNode" presStyleCnt="0"/>
      <dgm:spPr/>
    </dgm:pt>
    <dgm:pt modelId="{54105D8E-9F02-4B51-B239-AD84BE11946B}" type="pres">
      <dgm:prSet presAssocID="{9A32010A-58A8-4E09-9DDC-CBA3849B208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F1E977D-1E08-414B-BF6E-0652F68454C9}" type="pres">
      <dgm:prSet presAssocID="{9A32010A-58A8-4E09-9DDC-CBA3849B208F}" presName="spaceRect" presStyleCnt="0"/>
      <dgm:spPr/>
    </dgm:pt>
    <dgm:pt modelId="{FAEA0018-E058-40B2-B7C3-DD3E2E8C1B42}" type="pres">
      <dgm:prSet presAssocID="{9A32010A-58A8-4E09-9DDC-CBA3849B208F}" presName="textRect" presStyleLbl="revTx" presStyleIdx="0" presStyleCnt="4">
        <dgm:presLayoutVars>
          <dgm:chMax val="1"/>
          <dgm:chPref val="1"/>
        </dgm:presLayoutVars>
      </dgm:prSet>
      <dgm:spPr/>
    </dgm:pt>
    <dgm:pt modelId="{47D8DDE6-107A-4E5D-A102-56BA148E81A7}" type="pres">
      <dgm:prSet presAssocID="{7357602F-17ED-4D45-BF2D-6C7739F28426}" presName="sibTrans" presStyleCnt="0"/>
      <dgm:spPr/>
    </dgm:pt>
    <dgm:pt modelId="{054DF9F9-E826-4594-BEBE-1E49FEED732B}" type="pres">
      <dgm:prSet presAssocID="{FC6C4435-5420-49AD-868B-29901DE9ECFF}" presName="compNode" presStyleCnt="0"/>
      <dgm:spPr/>
    </dgm:pt>
    <dgm:pt modelId="{F49F9772-2881-40FB-8C67-7AC1BB47BED0}" type="pres">
      <dgm:prSet presAssocID="{FC6C4435-5420-49AD-868B-29901DE9EC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D6AE338-3177-4F8E-B725-24A277E28C61}" type="pres">
      <dgm:prSet presAssocID="{FC6C4435-5420-49AD-868B-29901DE9ECFF}" presName="spaceRect" presStyleCnt="0"/>
      <dgm:spPr/>
    </dgm:pt>
    <dgm:pt modelId="{7A3C3B16-F007-495E-B4C3-618716125D98}" type="pres">
      <dgm:prSet presAssocID="{FC6C4435-5420-49AD-868B-29901DE9ECFF}" presName="textRect" presStyleLbl="revTx" presStyleIdx="1" presStyleCnt="4">
        <dgm:presLayoutVars>
          <dgm:chMax val="1"/>
          <dgm:chPref val="1"/>
        </dgm:presLayoutVars>
      </dgm:prSet>
      <dgm:spPr/>
    </dgm:pt>
    <dgm:pt modelId="{C9551D17-A0BE-45A4-A68C-D69EDE9573C9}" type="pres">
      <dgm:prSet presAssocID="{38643D3A-6A62-4A0C-B404-56103D151876}" presName="sibTrans" presStyleCnt="0"/>
      <dgm:spPr/>
    </dgm:pt>
    <dgm:pt modelId="{B7328A75-506C-4452-A2BD-C2DE1F51C46A}" type="pres">
      <dgm:prSet presAssocID="{874D83B7-FE76-4CD0-BF2E-510AF485FED2}" presName="compNode" presStyleCnt="0"/>
      <dgm:spPr/>
    </dgm:pt>
    <dgm:pt modelId="{57448491-37A5-4023-886F-C710E10C5519}" type="pres">
      <dgm:prSet presAssocID="{874D83B7-FE76-4CD0-BF2E-510AF485FE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B50E577-FE96-4826-BEFC-AC5950667A4A}" type="pres">
      <dgm:prSet presAssocID="{874D83B7-FE76-4CD0-BF2E-510AF485FED2}" presName="spaceRect" presStyleCnt="0"/>
      <dgm:spPr/>
    </dgm:pt>
    <dgm:pt modelId="{161102D6-61BD-4A35-8201-A731D610CF80}" type="pres">
      <dgm:prSet presAssocID="{874D83B7-FE76-4CD0-BF2E-510AF485FED2}" presName="textRect" presStyleLbl="revTx" presStyleIdx="2" presStyleCnt="4">
        <dgm:presLayoutVars>
          <dgm:chMax val="1"/>
          <dgm:chPref val="1"/>
        </dgm:presLayoutVars>
      </dgm:prSet>
      <dgm:spPr/>
    </dgm:pt>
    <dgm:pt modelId="{06BDC230-6CEA-4522-BB7F-4A69A6C599FC}" type="pres">
      <dgm:prSet presAssocID="{DF8A841A-61C4-4C37-A4AE-21908B031C59}" presName="sibTrans" presStyleCnt="0"/>
      <dgm:spPr/>
    </dgm:pt>
    <dgm:pt modelId="{14CEE233-9A60-4CE7-83D4-5A3BA08F0B8D}" type="pres">
      <dgm:prSet presAssocID="{378F81B9-B057-44EA-A6FD-B02742EF647C}" presName="compNode" presStyleCnt="0"/>
      <dgm:spPr/>
    </dgm:pt>
    <dgm:pt modelId="{85E64708-06D4-4F18-B8C9-59594A8799B6}" type="pres">
      <dgm:prSet presAssocID="{378F81B9-B057-44EA-A6FD-B02742EF64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935CF85D-981D-4D84-9870-2D32809BFE4E}" type="pres">
      <dgm:prSet presAssocID="{378F81B9-B057-44EA-A6FD-B02742EF647C}" presName="spaceRect" presStyleCnt="0"/>
      <dgm:spPr/>
    </dgm:pt>
    <dgm:pt modelId="{99F83A67-907F-4C3F-943B-AD05C80A04AA}" type="pres">
      <dgm:prSet presAssocID="{378F81B9-B057-44EA-A6FD-B02742EF64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81F370D-420B-4252-858B-DC75B1ABFAC5}" type="presOf" srcId="{28B30D1A-A231-49EA-96CF-358BF26701EB}" destId="{7D02899F-68C2-4C16-A7A9-3249D65D3C7E}" srcOrd="0" destOrd="0" presId="urn:microsoft.com/office/officeart/2018/2/layout/IconLabelList"/>
    <dgm:cxn modelId="{100F5720-0168-42D7-9404-37557687430A}" srcId="{28B30D1A-A231-49EA-96CF-358BF26701EB}" destId="{9A32010A-58A8-4E09-9DDC-CBA3849B208F}" srcOrd="0" destOrd="0" parTransId="{277DFADA-DA27-4932-8BB8-46FDBB7BF90B}" sibTransId="{7357602F-17ED-4D45-BF2D-6C7739F28426}"/>
    <dgm:cxn modelId="{828D055E-C47A-47B2-979A-5BBC6B7513AE}" type="presOf" srcId="{874D83B7-FE76-4CD0-BF2E-510AF485FED2}" destId="{161102D6-61BD-4A35-8201-A731D610CF80}" srcOrd="0" destOrd="0" presId="urn:microsoft.com/office/officeart/2018/2/layout/IconLabelList"/>
    <dgm:cxn modelId="{5A213C4B-A44D-4EE6-B8E6-7034B7E8C81B}" type="presOf" srcId="{378F81B9-B057-44EA-A6FD-B02742EF647C}" destId="{99F83A67-907F-4C3F-943B-AD05C80A04AA}" srcOrd="0" destOrd="0" presId="urn:microsoft.com/office/officeart/2018/2/layout/IconLabelList"/>
    <dgm:cxn modelId="{3C929F6F-8582-48AC-8BA0-E4AC9115379B}" type="presOf" srcId="{9A32010A-58A8-4E09-9DDC-CBA3849B208F}" destId="{FAEA0018-E058-40B2-B7C3-DD3E2E8C1B42}" srcOrd="0" destOrd="0" presId="urn:microsoft.com/office/officeart/2018/2/layout/IconLabelList"/>
    <dgm:cxn modelId="{88F9DC8B-20D3-4763-932D-199746CB5EE8}" srcId="{28B30D1A-A231-49EA-96CF-358BF26701EB}" destId="{378F81B9-B057-44EA-A6FD-B02742EF647C}" srcOrd="3" destOrd="0" parTransId="{41B0872D-0DEF-41B9-A8CD-7C760098FA3F}" sibTransId="{DF69CBAA-9542-4C69-ADD8-CB12F64CB691}"/>
    <dgm:cxn modelId="{C1FEF0C9-D110-4904-9F0D-805032209535}" srcId="{28B30D1A-A231-49EA-96CF-358BF26701EB}" destId="{FC6C4435-5420-49AD-868B-29901DE9ECFF}" srcOrd="1" destOrd="0" parTransId="{F4BB90A5-ADD4-46F7-9211-C70831CCE4D3}" sibTransId="{38643D3A-6A62-4A0C-B404-56103D151876}"/>
    <dgm:cxn modelId="{74EA6AD1-FA10-420A-9A91-D3C6A9CA1281}" srcId="{28B30D1A-A231-49EA-96CF-358BF26701EB}" destId="{874D83B7-FE76-4CD0-BF2E-510AF485FED2}" srcOrd="2" destOrd="0" parTransId="{4B39725D-DC17-495A-88D9-D71B4FE6C133}" sibTransId="{DF8A841A-61C4-4C37-A4AE-21908B031C59}"/>
    <dgm:cxn modelId="{CF4753D4-9C96-41E1-B6BA-FCB0A7DF4D74}" type="presOf" srcId="{FC6C4435-5420-49AD-868B-29901DE9ECFF}" destId="{7A3C3B16-F007-495E-B4C3-618716125D98}" srcOrd="0" destOrd="0" presId="urn:microsoft.com/office/officeart/2018/2/layout/IconLabelList"/>
    <dgm:cxn modelId="{29235BB4-6E73-4B51-9D34-3A3B97B20F5B}" type="presParOf" srcId="{7D02899F-68C2-4C16-A7A9-3249D65D3C7E}" destId="{964DF46E-5EF0-4A3D-917F-DEE340C70161}" srcOrd="0" destOrd="0" presId="urn:microsoft.com/office/officeart/2018/2/layout/IconLabelList"/>
    <dgm:cxn modelId="{32AA6777-007E-4E24-AD3A-D46308C3A5AB}" type="presParOf" srcId="{964DF46E-5EF0-4A3D-917F-DEE340C70161}" destId="{54105D8E-9F02-4B51-B239-AD84BE11946B}" srcOrd="0" destOrd="0" presId="urn:microsoft.com/office/officeart/2018/2/layout/IconLabelList"/>
    <dgm:cxn modelId="{6EF22BE7-A488-4EBA-8D19-28BFE6AC66F7}" type="presParOf" srcId="{964DF46E-5EF0-4A3D-917F-DEE340C70161}" destId="{0F1E977D-1E08-414B-BF6E-0652F68454C9}" srcOrd="1" destOrd="0" presId="urn:microsoft.com/office/officeart/2018/2/layout/IconLabelList"/>
    <dgm:cxn modelId="{1288FF6A-E303-4F92-A0E4-42902A633FB6}" type="presParOf" srcId="{964DF46E-5EF0-4A3D-917F-DEE340C70161}" destId="{FAEA0018-E058-40B2-B7C3-DD3E2E8C1B42}" srcOrd="2" destOrd="0" presId="urn:microsoft.com/office/officeart/2018/2/layout/IconLabelList"/>
    <dgm:cxn modelId="{70DB4DB1-B2E7-4901-9B10-D713DE7DC2CB}" type="presParOf" srcId="{7D02899F-68C2-4C16-A7A9-3249D65D3C7E}" destId="{47D8DDE6-107A-4E5D-A102-56BA148E81A7}" srcOrd="1" destOrd="0" presId="urn:microsoft.com/office/officeart/2018/2/layout/IconLabelList"/>
    <dgm:cxn modelId="{D45EB9A1-FFDA-42CB-ABAB-2B99021881D6}" type="presParOf" srcId="{7D02899F-68C2-4C16-A7A9-3249D65D3C7E}" destId="{054DF9F9-E826-4594-BEBE-1E49FEED732B}" srcOrd="2" destOrd="0" presId="urn:microsoft.com/office/officeart/2018/2/layout/IconLabelList"/>
    <dgm:cxn modelId="{56C11B39-9226-42AF-B8F6-495CD0B3418B}" type="presParOf" srcId="{054DF9F9-E826-4594-BEBE-1E49FEED732B}" destId="{F49F9772-2881-40FB-8C67-7AC1BB47BED0}" srcOrd="0" destOrd="0" presId="urn:microsoft.com/office/officeart/2018/2/layout/IconLabelList"/>
    <dgm:cxn modelId="{01AC371F-73FE-429E-B862-4002A24B4CB8}" type="presParOf" srcId="{054DF9F9-E826-4594-BEBE-1E49FEED732B}" destId="{2D6AE338-3177-4F8E-B725-24A277E28C61}" srcOrd="1" destOrd="0" presId="urn:microsoft.com/office/officeart/2018/2/layout/IconLabelList"/>
    <dgm:cxn modelId="{E989624E-DD8D-4033-B4CA-B2A8534C2A49}" type="presParOf" srcId="{054DF9F9-E826-4594-BEBE-1E49FEED732B}" destId="{7A3C3B16-F007-495E-B4C3-618716125D98}" srcOrd="2" destOrd="0" presId="urn:microsoft.com/office/officeart/2018/2/layout/IconLabelList"/>
    <dgm:cxn modelId="{3A2FDC8A-4A8E-4AF9-BB0C-B83F1AB73D6D}" type="presParOf" srcId="{7D02899F-68C2-4C16-A7A9-3249D65D3C7E}" destId="{C9551D17-A0BE-45A4-A68C-D69EDE9573C9}" srcOrd="3" destOrd="0" presId="urn:microsoft.com/office/officeart/2018/2/layout/IconLabelList"/>
    <dgm:cxn modelId="{742B8120-1478-4E5B-AEAA-1CD6103DD354}" type="presParOf" srcId="{7D02899F-68C2-4C16-A7A9-3249D65D3C7E}" destId="{B7328A75-506C-4452-A2BD-C2DE1F51C46A}" srcOrd="4" destOrd="0" presId="urn:microsoft.com/office/officeart/2018/2/layout/IconLabelList"/>
    <dgm:cxn modelId="{9F5D5E00-ED30-48B9-B015-700FFD9492C3}" type="presParOf" srcId="{B7328A75-506C-4452-A2BD-C2DE1F51C46A}" destId="{57448491-37A5-4023-886F-C710E10C5519}" srcOrd="0" destOrd="0" presId="urn:microsoft.com/office/officeart/2018/2/layout/IconLabelList"/>
    <dgm:cxn modelId="{8BA3B6FA-B9B1-40F7-9595-B39BD7852E61}" type="presParOf" srcId="{B7328A75-506C-4452-A2BD-C2DE1F51C46A}" destId="{0B50E577-FE96-4826-BEFC-AC5950667A4A}" srcOrd="1" destOrd="0" presId="urn:microsoft.com/office/officeart/2018/2/layout/IconLabelList"/>
    <dgm:cxn modelId="{19DDD71E-4CBC-45A3-99C0-168D92FD8DD1}" type="presParOf" srcId="{B7328A75-506C-4452-A2BD-C2DE1F51C46A}" destId="{161102D6-61BD-4A35-8201-A731D610CF80}" srcOrd="2" destOrd="0" presId="urn:microsoft.com/office/officeart/2018/2/layout/IconLabelList"/>
    <dgm:cxn modelId="{A2C1B28B-5018-4AB5-A9B3-FCD5B1C646B1}" type="presParOf" srcId="{7D02899F-68C2-4C16-A7A9-3249D65D3C7E}" destId="{06BDC230-6CEA-4522-BB7F-4A69A6C599FC}" srcOrd="5" destOrd="0" presId="urn:microsoft.com/office/officeart/2018/2/layout/IconLabelList"/>
    <dgm:cxn modelId="{60AA2E5B-9400-4C10-B0A9-9E2B2D063B7F}" type="presParOf" srcId="{7D02899F-68C2-4C16-A7A9-3249D65D3C7E}" destId="{14CEE233-9A60-4CE7-83D4-5A3BA08F0B8D}" srcOrd="6" destOrd="0" presId="urn:microsoft.com/office/officeart/2018/2/layout/IconLabelList"/>
    <dgm:cxn modelId="{DB7A656A-181C-4070-B85F-0216A350C95A}" type="presParOf" srcId="{14CEE233-9A60-4CE7-83D4-5A3BA08F0B8D}" destId="{85E64708-06D4-4F18-B8C9-59594A8799B6}" srcOrd="0" destOrd="0" presId="urn:microsoft.com/office/officeart/2018/2/layout/IconLabelList"/>
    <dgm:cxn modelId="{008E89A6-45C9-4759-8559-7E53B68E3C16}" type="presParOf" srcId="{14CEE233-9A60-4CE7-83D4-5A3BA08F0B8D}" destId="{935CF85D-981D-4D84-9870-2D32809BFE4E}" srcOrd="1" destOrd="0" presId="urn:microsoft.com/office/officeart/2018/2/layout/IconLabelList"/>
    <dgm:cxn modelId="{0237EBD3-35BA-4516-9128-ECB0426FE201}" type="presParOf" srcId="{14CEE233-9A60-4CE7-83D4-5A3BA08F0B8D}" destId="{99F83A67-907F-4C3F-943B-AD05C80A04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4E00C-170A-4425-BDD9-0132228E7F9C}">
      <dsp:nvSpPr>
        <dsp:cNvPr id="0" name=""/>
        <dsp:cNvSpPr/>
      </dsp:nvSpPr>
      <dsp:spPr>
        <a:xfrm>
          <a:off x="0" y="4335442"/>
          <a:ext cx="6408738" cy="14229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Acquired financial data from Dow Jones Industrial Average covering the same time frame as the headlines data</a:t>
          </a:r>
          <a:endParaRPr lang="en-US" sz="1800" kern="1200"/>
        </a:p>
      </dsp:txBody>
      <dsp:txXfrm>
        <a:off x="0" y="4335442"/>
        <a:ext cx="6408738" cy="1422989"/>
      </dsp:txXfrm>
    </dsp:sp>
    <dsp:sp modelId="{AAF5E951-28D9-45F2-9875-9CB598FD18E0}">
      <dsp:nvSpPr>
        <dsp:cNvPr id="0" name=""/>
        <dsp:cNvSpPr/>
      </dsp:nvSpPr>
      <dsp:spPr>
        <a:xfrm rot="10800000">
          <a:off x="0" y="2168230"/>
          <a:ext cx="6408738" cy="218855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Loaded financial news headline data into Pandas DataFrames for sentiment analysis</a:t>
          </a:r>
          <a:endParaRPr lang="en-US" sz="1800" kern="1200"/>
        </a:p>
      </dsp:txBody>
      <dsp:txXfrm rot="10800000">
        <a:off x="0" y="2168230"/>
        <a:ext cx="6408738" cy="1422059"/>
      </dsp:txXfrm>
    </dsp:sp>
    <dsp:sp modelId="{D0A13530-6306-4639-B725-5DD44B8193E3}">
      <dsp:nvSpPr>
        <dsp:cNvPr id="0" name=""/>
        <dsp:cNvSpPr/>
      </dsp:nvSpPr>
      <dsp:spPr>
        <a:xfrm rot="10800000">
          <a:off x="0" y="1018"/>
          <a:ext cx="6408738" cy="2188557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Acquired financial news headline data from three sources</a:t>
          </a:r>
          <a:endParaRPr lang="en-US" sz="1800" kern="1200"/>
        </a:p>
      </dsp:txBody>
      <dsp:txXfrm rot="-10800000">
        <a:off x="0" y="1018"/>
        <a:ext cx="6408738" cy="768183"/>
      </dsp:txXfrm>
    </dsp:sp>
    <dsp:sp modelId="{EE06323F-A6A2-464F-8421-78F1BF58DD0B}">
      <dsp:nvSpPr>
        <dsp:cNvPr id="0" name=""/>
        <dsp:cNvSpPr/>
      </dsp:nvSpPr>
      <dsp:spPr>
        <a:xfrm>
          <a:off x="3129" y="769201"/>
          <a:ext cx="2134159" cy="65437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CNBC</a:t>
          </a:r>
          <a:endParaRPr lang="en-US" sz="3100" kern="1200"/>
        </a:p>
      </dsp:txBody>
      <dsp:txXfrm>
        <a:off x="3129" y="769201"/>
        <a:ext cx="2134159" cy="654378"/>
      </dsp:txXfrm>
    </dsp:sp>
    <dsp:sp modelId="{2FBC67EF-8947-4AE2-8359-A471C5B963D8}">
      <dsp:nvSpPr>
        <dsp:cNvPr id="0" name=""/>
        <dsp:cNvSpPr/>
      </dsp:nvSpPr>
      <dsp:spPr>
        <a:xfrm>
          <a:off x="2137289" y="769201"/>
          <a:ext cx="2134159" cy="65437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Guardian</a:t>
          </a:r>
          <a:endParaRPr lang="en-US" sz="3100" kern="1200"/>
        </a:p>
      </dsp:txBody>
      <dsp:txXfrm>
        <a:off x="2137289" y="769201"/>
        <a:ext cx="2134159" cy="654378"/>
      </dsp:txXfrm>
    </dsp:sp>
    <dsp:sp modelId="{22103179-3A22-48AA-812E-6D672982713F}">
      <dsp:nvSpPr>
        <dsp:cNvPr id="0" name=""/>
        <dsp:cNvSpPr/>
      </dsp:nvSpPr>
      <dsp:spPr>
        <a:xfrm>
          <a:off x="4271448" y="769201"/>
          <a:ext cx="2134159" cy="65437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39370" rIns="220472" bIns="3937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Reuters</a:t>
          </a:r>
          <a:endParaRPr lang="en-US" sz="3100" kern="1200"/>
        </a:p>
      </dsp:txBody>
      <dsp:txXfrm>
        <a:off x="4271448" y="769201"/>
        <a:ext cx="2134159" cy="654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5D8E-9F02-4B51-B239-AD84BE11946B}">
      <dsp:nvSpPr>
        <dsp:cNvPr id="0" name=""/>
        <dsp:cNvSpPr/>
      </dsp:nvSpPr>
      <dsp:spPr>
        <a:xfrm>
          <a:off x="817787" y="716905"/>
          <a:ext cx="1071601" cy="1071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0018-E058-40B2-B7C3-DD3E2E8C1B42}">
      <dsp:nvSpPr>
        <dsp:cNvPr id="0" name=""/>
        <dsp:cNvSpPr/>
      </dsp:nvSpPr>
      <dsp:spPr>
        <a:xfrm>
          <a:off x="162919" y="2140431"/>
          <a:ext cx="2381336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We tested the correlations between the headline data and the DJIA data, first using the default Pearson correlation and then later using Spearman-Rank, which produced better results.</a:t>
          </a:r>
          <a:endParaRPr lang="en-US" sz="1100" kern="1200"/>
        </a:p>
      </dsp:txBody>
      <dsp:txXfrm>
        <a:off x="162919" y="2140431"/>
        <a:ext cx="2381336" cy="922500"/>
      </dsp:txXfrm>
    </dsp:sp>
    <dsp:sp modelId="{F49F9772-2881-40FB-8C67-7AC1BB47BED0}">
      <dsp:nvSpPr>
        <dsp:cNvPr id="0" name=""/>
        <dsp:cNvSpPr/>
      </dsp:nvSpPr>
      <dsp:spPr>
        <a:xfrm>
          <a:off x="3615857" y="716905"/>
          <a:ext cx="1071601" cy="1071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C3B16-F007-495E-B4C3-618716125D98}">
      <dsp:nvSpPr>
        <dsp:cNvPr id="0" name=""/>
        <dsp:cNvSpPr/>
      </dsp:nvSpPr>
      <dsp:spPr>
        <a:xfrm>
          <a:off x="2960990" y="2140431"/>
          <a:ext cx="2381336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The basic correlation pipeline was split, shift, EMA, and correlation.</a:t>
          </a:r>
          <a:endParaRPr lang="en-US" sz="1100" kern="1200"/>
        </a:p>
      </dsp:txBody>
      <dsp:txXfrm>
        <a:off x="2960990" y="2140431"/>
        <a:ext cx="2381336" cy="922500"/>
      </dsp:txXfrm>
    </dsp:sp>
    <dsp:sp modelId="{57448491-37A5-4023-886F-C710E10C5519}">
      <dsp:nvSpPr>
        <dsp:cNvPr id="0" name=""/>
        <dsp:cNvSpPr/>
      </dsp:nvSpPr>
      <dsp:spPr>
        <a:xfrm>
          <a:off x="6413928" y="716905"/>
          <a:ext cx="1071601" cy="1071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102D6-61BD-4A35-8201-A731D610CF80}">
      <dsp:nvSpPr>
        <dsp:cNvPr id="0" name=""/>
        <dsp:cNvSpPr/>
      </dsp:nvSpPr>
      <dsp:spPr>
        <a:xfrm>
          <a:off x="5759060" y="2140431"/>
          <a:ext cx="2381336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We tested multiple values for the split, shift, and EMA with varying results.</a:t>
          </a:r>
          <a:endParaRPr lang="en-US" sz="1100" kern="1200"/>
        </a:p>
      </dsp:txBody>
      <dsp:txXfrm>
        <a:off x="5759060" y="2140431"/>
        <a:ext cx="2381336" cy="922500"/>
      </dsp:txXfrm>
    </dsp:sp>
    <dsp:sp modelId="{85E64708-06D4-4F18-B8C9-59594A8799B6}">
      <dsp:nvSpPr>
        <dsp:cNvPr id="0" name=""/>
        <dsp:cNvSpPr/>
      </dsp:nvSpPr>
      <dsp:spPr>
        <a:xfrm>
          <a:off x="9211999" y="716905"/>
          <a:ext cx="1071601" cy="1071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83A67-907F-4C3F-943B-AD05C80A04AA}">
      <dsp:nvSpPr>
        <dsp:cNvPr id="0" name=""/>
        <dsp:cNvSpPr/>
      </dsp:nvSpPr>
      <dsp:spPr>
        <a:xfrm>
          <a:off x="8557131" y="2140431"/>
          <a:ext cx="2381336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baseline="0"/>
            <a:t>We decided to create an automated system to find the optimal split, as well as the optimal shift, and EMA span for each of the split chunks.</a:t>
          </a:r>
          <a:endParaRPr lang="en-US" sz="1100" kern="1200"/>
        </a:p>
      </dsp:txBody>
      <dsp:txXfrm>
        <a:off x="8557131" y="2140431"/>
        <a:ext cx="2381336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0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1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8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7/23/2023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94707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8F281-B95E-B539-DD5A-8346D1C5E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/>
              <a:t>Market News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C3017-5B3B-C6D0-054E-F87E6E90F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/>
              <a:t>Bella Scheer, Tiago Rocha, Baruch Frost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75C689-ED04-47EE-9DFA-90DE6B82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8B254F-50AE-43F6-B83F-91858F26E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631972-6BE5-4A14-B012-30A7DD1A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77DF9FA-653C-4D65-B509-0B2450FBD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1361EC12-DCA7-4779-A44C-53CE7F7AF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B81C052D-B1B1-1616-88D2-2FD0D7560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91"/>
          <a:stretch/>
        </p:blipFill>
        <p:spPr>
          <a:xfrm>
            <a:off x="1629000" y="2419436"/>
            <a:ext cx="3600000" cy="20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74166-B685-04E6-A95B-EE5B323D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00" y="540000"/>
            <a:ext cx="4500561" cy="5759450"/>
          </a:xfrm>
        </p:spPr>
        <p:txBody>
          <a:bodyPr anchor="ctr">
            <a:normAutofit/>
          </a:bodyPr>
          <a:lstStyle/>
          <a:p>
            <a:r>
              <a:rPr lang="en-US" sz="6800"/>
              <a:t>Data Acquisition &amp; Cleaning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FD47B59-1121-DEE7-3D2C-D921A4CBC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5988608"/>
              </p:ext>
            </p:extLst>
          </p:nvPr>
        </p:nvGraphicFramePr>
        <p:xfrm>
          <a:off x="5400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34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325661F-9A92-471E-B4A6-1EAAD4C06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52AB-2D23-9044-8CEE-0B563EF3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41328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/>
              <a:t>Sentiment Analysis</a:t>
            </a:r>
            <a:endParaRPr lang="en-US" dirty="0"/>
          </a:p>
        </p:txBody>
      </p:sp>
      <p:sp useBgFill="1">
        <p:nvSpPr>
          <p:cNvPr id="61" name="Freeform: Shape 60">
            <a:extLst>
              <a:ext uri="{FF2B5EF4-FFF2-40B4-BE49-F238E27FC236}">
                <a16:creationId xmlns:a16="http://schemas.microsoft.com/office/drawing/2014/main" id="{50C45BFF-5013-4DE4-A046-0D7CF000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398FEF6-AD50-4FB1-815C-200E861E2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81E0054-94DD-4654-B1D1-2D2FB7BD9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4E2885-DC94-43CD-9FDD-3EF615FED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265952E-E4CE-4668-B2FC-C092F8B5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graph of numbers and lines&#10;&#10;Description automatically generated">
            <a:extLst>
              <a:ext uri="{FF2B5EF4-FFF2-40B4-BE49-F238E27FC236}">
                <a16:creationId xmlns:a16="http://schemas.microsoft.com/office/drawing/2014/main" id="{62F5C549-82A8-C507-0BF9-1A0130085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7" y="1693334"/>
            <a:ext cx="6362769" cy="37222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3A64-239A-A4D7-3D4C-DAF59738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540000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/>
              <a:t>Researched approaches to perform sentiment analysis in Python</a:t>
            </a:r>
          </a:p>
          <a:p>
            <a:pPr>
              <a:lnSpc>
                <a:spcPct val="115000"/>
              </a:lnSpc>
            </a:pPr>
            <a:r>
              <a:rPr lang="en-US" sz="1700"/>
              <a:t>Chose the TextBlob library due to usability</a:t>
            </a:r>
          </a:p>
          <a:p>
            <a:pPr>
              <a:lnSpc>
                <a:spcPct val="115000"/>
              </a:lnSpc>
            </a:pPr>
            <a:r>
              <a:rPr lang="en-US" sz="1700"/>
              <a:t>Performed sentiment analysis on the individual headlines and tested averaging over months and days.  After experimentation, we determined the daily average data was more robust.</a:t>
            </a:r>
          </a:p>
        </p:txBody>
      </p:sp>
    </p:spTree>
    <p:extLst>
      <p:ext uri="{BB962C8B-B14F-4D97-AF65-F5344CB8AC3E}">
        <p14:creationId xmlns:p14="http://schemas.microsoft.com/office/powerpoint/2010/main" val="51616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F832D9-9E09-40D4-AD67-47851A25D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A1878-55C3-4D77-ACEE-6295F433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</p:spPr>
        <p:txBody>
          <a:bodyPr anchor="t">
            <a:normAutofit/>
          </a:bodyPr>
          <a:lstStyle/>
          <a:p>
            <a:r>
              <a:rPr lang="en-US" dirty="0"/>
              <a:t>Correlation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0E91C2-E11D-6963-27A2-682CB7FC4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735325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2754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7B4E7-CF3E-A71E-7CA7-BD18B30F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CAC1-7DD9-7FDF-E3CC-C2785784C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500"/>
              <a:t>We found that optimal results were achieved by splitting the data into 12 equal chunks (i.e. months). </a:t>
            </a:r>
          </a:p>
          <a:p>
            <a:pPr>
              <a:lnSpc>
                <a:spcPct val="115000"/>
              </a:lnSpc>
            </a:pPr>
            <a:r>
              <a:rPr lang="en-US" sz="1500"/>
              <a:t>Our results indicate the news 6-8 days prior was most correlated with a given day’s market movement.</a:t>
            </a:r>
          </a:p>
          <a:p>
            <a:pPr>
              <a:lnSpc>
                <a:spcPct val="115000"/>
              </a:lnSpc>
            </a:pPr>
            <a:r>
              <a:rPr lang="en-US" sz="1500"/>
              <a:t>We found that using an exponential moving average (EMA) weakened the correlation with market movement.</a:t>
            </a:r>
          </a:p>
          <a:p>
            <a:pPr>
              <a:lnSpc>
                <a:spcPct val="115000"/>
              </a:lnSpc>
            </a:pPr>
            <a:r>
              <a:rPr lang="en-US" sz="1500"/>
              <a:t>We found high correlation between all data sources using the optimized pipeline.</a:t>
            </a:r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98863464-4F92-9A9A-E8CC-D8565BD0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77" y="1183683"/>
            <a:ext cx="5002646" cy="443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8235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263</Words>
  <Application>Microsoft Office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Bell MT</vt:lpstr>
      <vt:lpstr>GlowVTI</vt:lpstr>
      <vt:lpstr>Market News Analysis</vt:lpstr>
      <vt:lpstr>Data Acquisition &amp; Cleaning</vt:lpstr>
      <vt:lpstr>Sentiment Analysis</vt:lpstr>
      <vt:lpstr>Correlation Analysis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News Analysis</dc:title>
  <dc:creator>Baruch Frost</dc:creator>
  <cp:lastModifiedBy>Baruch Frost</cp:lastModifiedBy>
  <cp:revision>13</cp:revision>
  <dcterms:created xsi:type="dcterms:W3CDTF">2023-07-23T20:19:40Z</dcterms:created>
  <dcterms:modified xsi:type="dcterms:W3CDTF">2023-07-23T21:15:50Z</dcterms:modified>
</cp:coreProperties>
</file>